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7" r:id="rId11"/>
    <p:sldId id="265" r:id="rId12"/>
    <p:sldId id="268" r:id="rId13"/>
    <p:sldId id="270" r:id="rId14"/>
    <p:sldId id="266" r:id="rId15"/>
    <p:sldId id="26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5B4-4567-F748-A48A-84138F1FB71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091-C205-344C-BDF9-6FE6C42837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77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5B4-4567-F748-A48A-84138F1FB71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091-C205-344C-BDF9-6FE6C42837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64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5B4-4567-F748-A48A-84138F1FB71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091-C205-344C-BDF9-6FE6C42837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42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5B4-4567-F748-A48A-84138F1FB71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091-C205-344C-BDF9-6FE6C42837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1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5B4-4567-F748-A48A-84138F1FB71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091-C205-344C-BDF9-6FE6C42837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54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5B4-4567-F748-A48A-84138F1FB71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091-C205-344C-BDF9-6FE6C42837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88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5B4-4567-F748-A48A-84138F1FB71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091-C205-344C-BDF9-6FE6C42837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31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5B4-4567-F748-A48A-84138F1FB71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091-C205-344C-BDF9-6FE6C42837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11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5B4-4567-F748-A48A-84138F1FB71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091-C205-344C-BDF9-6FE6C42837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00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5B4-4567-F748-A48A-84138F1FB71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091-C205-344C-BDF9-6FE6C42837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88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A5B4-4567-F748-A48A-84138F1FB71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BB091-C205-344C-BDF9-6FE6C42837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45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9A5B4-4567-F748-A48A-84138F1FB71F}" type="datetimeFigureOut">
              <a:rPr lang="fr-FR" smtClean="0"/>
              <a:t>03/12/2019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BB091-C205-344C-BDF9-6FE6C42837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18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eeddoo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99937" y="2611914"/>
            <a:ext cx="9144000" cy="2387600"/>
          </a:xfrm>
          <a:noFill/>
        </p:spPr>
        <p:txBody>
          <a:bodyPr>
            <a:normAutofit fontScale="90000"/>
          </a:bodyPr>
          <a:lstStyle/>
          <a:p>
            <a:pPr algn="r"/>
            <a: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Voyage scolaire en Irlande </a:t>
            </a:r>
            <a:b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</a:br>
            <a: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de Dublin à Belfast </a:t>
            </a:r>
            <a:b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</a:br>
            <a: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en avril 2020  </a:t>
            </a:r>
            <a:endParaRPr lang="fr-FR" dirty="0">
              <a:solidFill>
                <a:srgbClr val="00B05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77452" y="4819041"/>
            <a:ext cx="9144000" cy="1655762"/>
          </a:xfrm>
        </p:spPr>
        <p:txBody>
          <a:bodyPr>
            <a:normAutofit fontScale="70000" lnSpcReduction="20000"/>
          </a:bodyPr>
          <a:lstStyle/>
          <a:p>
            <a:endParaRPr lang="fr-FR" dirty="0"/>
          </a:p>
          <a:p>
            <a:pPr algn="r"/>
            <a:endParaRPr lang="fr-FR" dirty="0" smtClean="0"/>
          </a:p>
          <a:p>
            <a:pPr algn="r"/>
            <a:r>
              <a:rPr lang="fr-FR" sz="2900" dirty="0" smtClean="0">
                <a:latin typeface="Apple Chancery" charset="0"/>
                <a:ea typeface="Apple Chancery" charset="0"/>
                <a:cs typeface="Apple Chancery" charset="0"/>
              </a:rPr>
              <a:t>Les classes de 3</a:t>
            </a:r>
            <a:r>
              <a:rPr lang="fr-FR" sz="2900" baseline="30000" dirty="0" smtClean="0">
                <a:latin typeface="Apple Chancery" charset="0"/>
                <a:ea typeface="Apple Chancery" charset="0"/>
                <a:cs typeface="Apple Chancery" charset="0"/>
              </a:rPr>
              <a:t>e</a:t>
            </a:r>
            <a:r>
              <a:rPr lang="fr-FR" sz="2900" dirty="0" smtClean="0">
                <a:latin typeface="Apple Chancery" charset="0"/>
                <a:ea typeface="Apple Chancery" charset="0"/>
                <a:cs typeface="Apple Chancery" charset="0"/>
              </a:rPr>
              <a:t>C et 3</a:t>
            </a:r>
            <a:r>
              <a:rPr lang="fr-FR" sz="2900" baseline="30000" dirty="0" smtClean="0">
                <a:latin typeface="Apple Chancery" charset="0"/>
                <a:ea typeface="Apple Chancery" charset="0"/>
                <a:cs typeface="Apple Chancery" charset="0"/>
              </a:rPr>
              <a:t>e</a:t>
            </a:r>
            <a:r>
              <a:rPr lang="fr-FR" sz="2900" dirty="0" smtClean="0">
                <a:latin typeface="Apple Chancery" charset="0"/>
                <a:ea typeface="Apple Chancery" charset="0"/>
                <a:cs typeface="Apple Chancery" charset="0"/>
              </a:rPr>
              <a:t>E </a:t>
            </a:r>
          </a:p>
          <a:p>
            <a:pPr algn="r"/>
            <a:r>
              <a:rPr lang="fr-FR" sz="2900" dirty="0" smtClean="0">
                <a:latin typeface="Apple Chancery" charset="0"/>
                <a:ea typeface="Apple Chancery" charset="0"/>
                <a:cs typeface="Apple Chancery" charset="0"/>
              </a:rPr>
              <a:t>Collège Jean Bullant </a:t>
            </a:r>
          </a:p>
          <a:p>
            <a:pPr algn="r"/>
            <a:r>
              <a:rPr lang="fr-FR" sz="2900" dirty="0" smtClean="0">
                <a:latin typeface="Apple Chancery" charset="0"/>
                <a:ea typeface="Apple Chancery" charset="0"/>
                <a:cs typeface="Apple Chancery" charset="0"/>
              </a:rPr>
              <a:t>ÉCOUEN </a:t>
            </a:r>
            <a:endParaRPr lang="fr-FR" sz="29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8" y="159945"/>
            <a:ext cx="3068754" cy="20166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210" y="159945"/>
            <a:ext cx="3031289" cy="202269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6938" y="5982967"/>
            <a:ext cx="3007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pple Chancery" charset="0"/>
                <a:ea typeface="Apple Chancery" charset="0"/>
                <a:cs typeface="Apple Chancery" charset="0"/>
              </a:rPr>
              <a:t>Mme Nahon </a:t>
            </a:r>
          </a:p>
          <a:p>
            <a:r>
              <a:rPr lang="fr-FR" sz="1400" dirty="0" smtClean="0">
                <a:latin typeface="Apple Chancery" charset="0"/>
                <a:ea typeface="Apple Chancery" charset="0"/>
                <a:cs typeface="Apple Chancery" charset="0"/>
              </a:rPr>
              <a:t>Mme El Ouati </a:t>
            </a:r>
          </a:p>
          <a:p>
            <a:r>
              <a:rPr lang="fr-FR" sz="1400" dirty="0" smtClean="0">
                <a:latin typeface="Apple Chancery" charset="0"/>
                <a:ea typeface="Apple Chancery" charset="0"/>
                <a:cs typeface="Apple Chancery" charset="0"/>
              </a:rPr>
              <a:t>Professeurs d’anglais </a:t>
            </a:r>
            <a:endParaRPr lang="fr-FR" sz="14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Nos moyens de transports </a:t>
            </a:r>
            <a:endParaRPr lang="fr-FR" dirty="0">
              <a:solidFill>
                <a:srgbClr val="00B05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 Ecouen/ Cherbourg: </a:t>
            </a:r>
            <a:r>
              <a:rPr lang="fr-FR" sz="2400" dirty="0"/>
              <a:t>D</a:t>
            </a:r>
            <a:r>
              <a:rPr lang="fr-FR" sz="2400" dirty="0" smtClean="0"/>
              <a:t>éplacement en car </a:t>
            </a:r>
          </a:p>
          <a:p>
            <a:r>
              <a:rPr lang="fr-FR" sz="2400" b="1" dirty="0" smtClean="0"/>
              <a:t>Cherbourg/ </a:t>
            </a:r>
            <a:r>
              <a:rPr lang="fr-FR" sz="2400" b="1" dirty="0" err="1" smtClean="0"/>
              <a:t>Rosslare</a:t>
            </a:r>
            <a:r>
              <a:rPr lang="fr-FR" sz="2400" b="1" dirty="0" smtClean="0"/>
              <a:t> </a:t>
            </a:r>
            <a:r>
              <a:rPr lang="fr-FR" sz="2400" dirty="0" smtClean="0"/>
              <a:t>: Ferry. </a:t>
            </a:r>
            <a:r>
              <a:rPr lang="fr-FR" sz="2400" i="1" dirty="0" smtClean="0"/>
              <a:t>Vendredi 17 avril</a:t>
            </a:r>
            <a:r>
              <a:rPr lang="fr-FR" sz="2400" dirty="0" smtClean="0"/>
              <a:t>, départ du ferry </a:t>
            </a:r>
            <a:r>
              <a:rPr lang="fr-FR" sz="2400" i="1" dirty="0" smtClean="0"/>
              <a:t>20h30.</a:t>
            </a:r>
            <a:r>
              <a:rPr lang="fr-FR" sz="2400" dirty="0" smtClean="0"/>
              <a:t> Arrivée à </a:t>
            </a:r>
            <a:r>
              <a:rPr lang="fr-FR" sz="2400" dirty="0" err="1" smtClean="0"/>
              <a:t>Rosslare</a:t>
            </a:r>
            <a:r>
              <a:rPr lang="fr-FR" sz="2400" dirty="0" smtClean="0"/>
              <a:t> </a:t>
            </a:r>
            <a:r>
              <a:rPr lang="fr-FR" sz="2400" i="1" dirty="0" smtClean="0"/>
              <a:t>samedi 18 avril 12h30.</a:t>
            </a:r>
            <a:r>
              <a:rPr lang="fr-FR" sz="2400" dirty="0" smtClean="0"/>
              <a:t>  Route pour Dublin. </a:t>
            </a:r>
          </a:p>
          <a:p>
            <a:r>
              <a:rPr lang="fr-FR" sz="2400" b="1" dirty="0" err="1" smtClean="0"/>
              <a:t>Rosslare</a:t>
            </a:r>
            <a:r>
              <a:rPr lang="fr-FR" sz="2400" b="1" dirty="0" smtClean="0"/>
              <a:t>/ Cherbourg: </a:t>
            </a:r>
            <a:r>
              <a:rPr lang="fr-FR" sz="2400" dirty="0" smtClean="0"/>
              <a:t>Ferry. </a:t>
            </a:r>
            <a:r>
              <a:rPr lang="fr-FR" sz="2400" i="1" dirty="0" smtClean="0"/>
              <a:t>Mardi 21 avril,</a:t>
            </a:r>
            <a:r>
              <a:rPr lang="fr-FR" sz="2400" dirty="0" smtClean="0"/>
              <a:t> départ du ferry </a:t>
            </a:r>
            <a:r>
              <a:rPr lang="fr-FR" sz="2400" i="1" dirty="0" smtClean="0"/>
              <a:t>21h30</a:t>
            </a:r>
            <a:r>
              <a:rPr lang="fr-FR" sz="2400" dirty="0" smtClean="0"/>
              <a:t>. Arrivée à Cherbourg </a:t>
            </a:r>
            <a:r>
              <a:rPr lang="fr-FR" sz="2400" i="1" dirty="0" smtClean="0"/>
              <a:t>mercredi 22 avril 16h15</a:t>
            </a:r>
            <a:r>
              <a:rPr lang="fr-FR" sz="2400" dirty="0" smtClean="0"/>
              <a:t>. Retour à l’établissement vers </a:t>
            </a:r>
            <a:r>
              <a:rPr lang="fr-FR" sz="2400" i="1" dirty="0" smtClean="0"/>
              <a:t>22h30</a:t>
            </a:r>
            <a:r>
              <a:rPr lang="fr-FR" sz="2400" dirty="0" smtClean="0"/>
              <a:t>. </a:t>
            </a:r>
          </a:p>
          <a:p>
            <a:r>
              <a:rPr lang="fr-FR" sz="2400" b="1" dirty="0" smtClean="0"/>
              <a:t>Trajets en Irlande: </a:t>
            </a:r>
            <a:r>
              <a:rPr lang="fr-FR" sz="2400" dirty="0" smtClean="0"/>
              <a:t>déplacements en car.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79" y="4701006"/>
            <a:ext cx="4223084" cy="187692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01006"/>
            <a:ext cx="45593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Hébergement</a:t>
            </a:r>
            <a:r>
              <a:rPr lang="fr-FR" b="1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 </a:t>
            </a:r>
            <a:endParaRPr lang="fr-FR" b="1" dirty="0">
              <a:solidFill>
                <a:srgbClr val="00B05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2483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/>
              <a:t>Nos élèves seront logés en</a:t>
            </a:r>
            <a:r>
              <a:rPr lang="fr-FR" sz="2400" b="1" dirty="0" smtClean="0"/>
              <a:t> familles d’accueil </a:t>
            </a:r>
            <a:r>
              <a:rPr lang="fr-FR" sz="2400" dirty="0" smtClean="0"/>
              <a:t>à </a:t>
            </a:r>
            <a:r>
              <a:rPr lang="fr-FR" sz="2400" dirty="0" smtClean="0">
                <a:solidFill>
                  <a:srgbClr val="00B050"/>
                </a:solidFill>
              </a:rPr>
              <a:t>Monaghan en République d’Irlande </a:t>
            </a:r>
            <a:r>
              <a:rPr lang="fr-FR" sz="2400" dirty="0" smtClean="0"/>
              <a:t>(et proche d’Irlande du Nord) tout le long du séjour. Nos élèves seront donc en immersion dans une famille Irlandaise!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/>
              <a:t>Ce sont des familles qui ont l’habitude d’accueillir des élèves étrangers. Elles sont sélectionnées par notre organisme VEFE Voyages.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/>
              <a:t>Nous aurons les noms et les coordonnées de nos familles quelques temps avant le voyage. A ce jour, nous savons seulement que chaque famille accueille </a:t>
            </a:r>
            <a:r>
              <a:rPr lang="fr-FR" sz="2400" b="1" dirty="0" smtClean="0"/>
              <a:t>2/3 ou 4 élèves</a:t>
            </a:r>
            <a:r>
              <a:rPr lang="fr-FR" sz="2400" dirty="0" smtClean="0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/>
              <a:t>Nous faisons remonter à notre organisme VEFE toutes les informations importantes à communiquer aux familles d’accueil: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b="1" dirty="0" smtClean="0"/>
              <a:t>Régime alimentaire</a:t>
            </a:r>
            <a:r>
              <a:rPr lang="fr-FR" sz="2400" dirty="0" smtClean="0"/>
              <a:t>: (sans viande, sans porc, sans poisson </a:t>
            </a:r>
            <a:r>
              <a:rPr lang="fr-FR" sz="2400" dirty="0" err="1" smtClean="0"/>
              <a:t>etc</a:t>
            </a:r>
            <a:r>
              <a:rPr lang="mr-IN" sz="2400" dirty="0" smtClean="0"/>
              <a:t>…</a:t>
            </a:r>
            <a:r>
              <a:rPr lang="fr-FR" sz="2400" dirty="0" smtClean="0"/>
              <a:t>.)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b="1" dirty="0" smtClean="0"/>
              <a:t>Allergies quelconques</a:t>
            </a:r>
            <a:r>
              <a:rPr lang="fr-FR" sz="2400" dirty="0" smtClean="0"/>
              <a:t>: animaux </a:t>
            </a:r>
            <a:r>
              <a:rPr lang="fr-FR" sz="2400" dirty="0" err="1" smtClean="0"/>
              <a:t>etc</a:t>
            </a:r>
            <a:r>
              <a:rPr lang="mr-IN" sz="2400" dirty="0" smtClean="0"/>
              <a:t>……</a:t>
            </a:r>
            <a:endParaRPr lang="fr-FR" sz="240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2400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926" y="5305926"/>
            <a:ext cx="2057401" cy="13496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558" y="5305927"/>
            <a:ext cx="1732547" cy="13496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258" y="165852"/>
            <a:ext cx="1221084" cy="15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Notre planning, nos activités </a:t>
            </a:r>
            <a:endParaRPr lang="fr-FR" dirty="0">
              <a:solidFill>
                <a:srgbClr val="00B05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>
              <a:solidFill>
                <a:srgbClr val="00B050"/>
              </a:solidFill>
            </a:endParaRPr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>
              <a:solidFill>
                <a:srgbClr val="00B05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13" y="1524641"/>
            <a:ext cx="2096837" cy="13953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704546" y="1231029"/>
            <a:ext cx="2863516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Jour 2 Samedi 18 avril 2020: </a:t>
            </a:r>
            <a:r>
              <a:rPr lang="fr-FR" dirty="0"/>
              <a:t>12H30 </a:t>
            </a:r>
            <a:r>
              <a:rPr lang="fr-FR" dirty="0" err="1"/>
              <a:t>Arrivée</a:t>
            </a:r>
            <a:r>
              <a:rPr lang="fr-FR" dirty="0"/>
              <a:t> à </a:t>
            </a:r>
            <a:r>
              <a:rPr lang="fr-FR" dirty="0" err="1"/>
              <a:t>Rosslare</a:t>
            </a:r>
            <a:r>
              <a:rPr lang="fr-FR" dirty="0"/>
              <a:t> Route pour Glendalough. </a:t>
            </a:r>
            <a:r>
              <a:rPr lang="fr-FR" dirty="0" err="1"/>
              <a:t>Déjeuner</a:t>
            </a:r>
            <a:r>
              <a:rPr lang="fr-FR" dirty="0"/>
              <a:t> dans un pub/ restaurant irlandais. Découverte de Glendalough et randonnée dans le parc national 17h. Route pour Monaghan. Soirée en familles-hôtesse  à Monaghan.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60592" y="1522360"/>
            <a:ext cx="389221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Jour 1 Vendredi 17 avril 2020  : </a:t>
            </a:r>
            <a:r>
              <a:rPr lang="fr-FR" dirty="0"/>
              <a:t>11H/11H30 </a:t>
            </a:r>
            <a:r>
              <a:rPr lang="fr-FR" dirty="0" err="1"/>
              <a:t>Départ</a:t>
            </a:r>
            <a:r>
              <a:rPr lang="fr-FR" dirty="0"/>
              <a:t> du collège Jean Bullant et route pour Cherbourg, 18H00 </a:t>
            </a:r>
            <a:r>
              <a:rPr lang="fr-FR" dirty="0" err="1"/>
              <a:t>p</a:t>
            </a:r>
            <a:r>
              <a:rPr lang="fr-FR" dirty="0" err="1" smtClean="0"/>
              <a:t>résentation</a:t>
            </a:r>
            <a:r>
              <a:rPr lang="fr-FR" dirty="0" smtClean="0"/>
              <a:t> </a:t>
            </a:r>
            <a:r>
              <a:rPr lang="fr-FR" dirty="0"/>
              <a:t>au terminal car ferry, 20H30 </a:t>
            </a:r>
            <a:r>
              <a:rPr lang="fr-FR" dirty="0" err="1"/>
              <a:t>d</a:t>
            </a:r>
            <a:r>
              <a:rPr lang="fr-FR" dirty="0" err="1" smtClean="0"/>
              <a:t>épart</a:t>
            </a:r>
            <a:r>
              <a:rPr lang="fr-FR" dirty="0" smtClean="0"/>
              <a:t> </a:t>
            </a:r>
            <a:r>
              <a:rPr lang="fr-FR" dirty="0"/>
              <a:t>du ferry. Repas midi et soir emportés par les élèves. 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46" y="3939227"/>
            <a:ext cx="2104465" cy="140042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441032" y="3688622"/>
            <a:ext cx="3233176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 </a:t>
            </a:r>
            <a:r>
              <a:rPr lang="fr-FR" b="1" dirty="0">
                <a:solidFill>
                  <a:srgbClr val="00B050"/>
                </a:solidFill>
              </a:rPr>
              <a:t>Jour 3 Dimanche 19 avril 2020 : </a:t>
            </a:r>
            <a:r>
              <a:rPr lang="fr-FR" dirty="0"/>
              <a:t>Route pour Belfast et visite </a:t>
            </a:r>
            <a:r>
              <a:rPr lang="fr-FR" dirty="0" err="1"/>
              <a:t>guidée</a:t>
            </a:r>
            <a:r>
              <a:rPr lang="fr-FR" dirty="0"/>
              <a:t> de la ville, découverte des </a:t>
            </a:r>
            <a:r>
              <a:rPr lang="fr-FR" dirty="0" err="1"/>
              <a:t>Murals</a:t>
            </a:r>
            <a:r>
              <a:rPr lang="fr-FR" dirty="0"/>
              <a:t>. Paniers repas remis par les familles.  Visite du Titanic Belfast </a:t>
            </a:r>
            <a:r>
              <a:rPr lang="fr-FR" dirty="0" err="1"/>
              <a:t>Experience</a:t>
            </a:r>
            <a:r>
              <a:rPr lang="fr-FR" dirty="0"/>
              <a:t>. Temps libre par </a:t>
            </a:r>
            <a:r>
              <a:rPr lang="fr-FR" dirty="0" smtClean="0"/>
              <a:t>groupe </a:t>
            </a:r>
            <a:r>
              <a:rPr lang="fr-FR" smtClean="0"/>
              <a:t>à Belfast. </a:t>
            </a:r>
            <a:r>
              <a:rPr lang="fr-FR" dirty="0"/>
              <a:t>Soirée en familles-hôtesse  à Monaghan </a:t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462" y="5214919"/>
            <a:ext cx="2048653" cy="15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1800" dirty="0" smtClean="0">
              <a:solidFill>
                <a:srgbClr val="00B050"/>
              </a:solidFill>
            </a:endParaRPr>
          </a:p>
          <a:p>
            <a:endParaRPr lang="fr-FR" sz="1800" dirty="0" smtClean="0">
              <a:solidFill>
                <a:srgbClr val="00B050"/>
              </a:solidFill>
            </a:endParaRPr>
          </a:p>
          <a:p>
            <a:endParaRPr lang="fr-FR" sz="1800" dirty="0">
              <a:solidFill>
                <a:srgbClr val="00B050"/>
              </a:solidFill>
            </a:endParaRPr>
          </a:p>
          <a:p>
            <a:endParaRPr lang="fr-FR" sz="1800" dirty="0" smtClean="0">
              <a:solidFill>
                <a:srgbClr val="00B050"/>
              </a:solidFill>
            </a:endParaRPr>
          </a:p>
          <a:p>
            <a:endParaRPr lang="fr-FR" sz="1800" dirty="0">
              <a:solidFill>
                <a:srgbClr val="00B050"/>
              </a:solidFill>
            </a:endParaRPr>
          </a:p>
          <a:p>
            <a:endParaRPr lang="fr-FR" sz="1800" dirty="0" smtClean="0">
              <a:solidFill>
                <a:srgbClr val="00B050"/>
              </a:solidFill>
            </a:endParaRPr>
          </a:p>
          <a:p>
            <a:endParaRPr lang="fr-FR" sz="1800" dirty="0">
              <a:solidFill>
                <a:srgbClr val="00B050"/>
              </a:solidFill>
            </a:endParaRPr>
          </a:p>
          <a:p>
            <a:endParaRPr lang="fr-FR" sz="1800" dirty="0" smtClean="0">
              <a:solidFill>
                <a:srgbClr val="00B050"/>
              </a:solidFill>
            </a:endParaRPr>
          </a:p>
          <a:p>
            <a:endParaRPr lang="fr-FR" sz="1800" dirty="0" smtClean="0"/>
          </a:p>
          <a:p>
            <a:endParaRPr lang="fr-FR" sz="1800" dirty="0" smtClean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>
              <a:solidFill>
                <a:srgbClr val="00B050"/>
              </a:solidFill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8" y="172890"/>
            <a:ext cx="1880132" cy="140828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719" y="2071195"/>
            <a:ext cx="2319533" cy="15435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0992" y="1644456"/>
            <a:ext cx="3473895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B050"/>
              </a:solidFill>
            </a:endParaRPr>
          </a:p>
          <a:p>
            <a:r>
              <a:rPr lang="fr-FR" b="1" dirty="0">
                <a:solidFill>
                  <a:srgbClr val="00B050"/>
                </a:solidFill>
              </a:rPr>
              <a:t>Jour 4 Lundi 20 avril 2020 : </a:t>
            </a:r>
            <a:r>
              <a:rPr lang="fr-FR" dirty="0"/>
              <a:t>Route pour Londonderry et visite du Museum of Free Derry puis visite </a:t>
            </a:r>
            <a:r>
              <a:rPr lang="fr-FR" dirty="0" err="1"/>
              <a:t>guidée</a:t>
            </a:r>
            <a:r>
              <a:rPr lang="fr-FR" dirty="0"/>
              <a:t> du quartier de </a:t>
            </a:r>
            <a:r>
              <a:rPr lang="fr-FR" dirty="0" err="1"/>
              <a:t>Bogside</a:t>
            </a:r>
            <a:r>
              <a:rPr lang="fr-FR" dirty="0"/>
              <a:t>. Paniers repas remis par les familles. Route pour la </a:t>
            </a:r>
            <a:r>
              <a:rPr lang="fr-FR" dirty="0" err="1"/>
              <a:t>Chaussée</a:t>
            </a:r>
            <a:r>
              <a:rPr lang="fr-FR" dirty="0"/>
              <a:t> des </a:t>
            </a:r>
            <a:r>
              <a:rPr lang="fr-FR" dirty="0" err="1"/>
              <a:t>Géants</a:t>
            </a:r>
            <a:r>
              <a:rPr lang="fr-FR" dirty="0"/>
              <a:t> et visite libre du </a:t>
            </a:r>
            <a:r>
              <a:rPr lang="fr-FR" dirty="0" err="1"/>
              <a:t>Giant's</a:t>
            </a:r>
            <a:r>
              <a:rPr lang="fr-FR" dirty="0"/>
              <a:t> </a:t>
            </a:r>
            <a:r>
              <a:rPr lang="fr-FR" dirty="0" err="1"/>
              <a:t>Causeway</a:t>
            </a:r>
            <a:r>
              <a:rPr lang="fr-FR" dirty="0"/>
              <a:t>. Soirée en familles-hôtesse  à Monaghan. 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3" y="140350"/>
            <a:ext cx="1901394" cy="14251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73" y="5041146"/>
            <a:ext cx="2411504" cy="160474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552559" y="1644456"/>
            <a:ext cx="4014786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Jour 5 Mardi 21 avril 2020:  </a:t>
            </a:r>
            <a:r>
              <a:rPr lang="fr-FR" dirty="0"/>
              <a:t>Route pour Dublin et visite libre de Trinity </a:t>
            </a:r>
            <a:r>
              <a:rPr lang="fr-FR" dirty="0" err="1"/>
              <a:t>College</a:t>
            </a:r>
            <a:r>
              <a:rPr lang="fr-FR" dirty="0"/>
              <a:t> et du </a:t>
            </a:r>
            <a:r>
              <a:rPr lang="fr-FR" dirty="0" smtClean="0"/>
              <a:t>«</a:t>
            </a:r>
            <a:r>
              <a:rPr lang="fr-FR" i="1" dirty="0" smtClean="0"/>
              <a:t> Book </a:t>
            </a:r>
            <a:r>
              <a:rPr lang="fr-FR" i="1" dirty="0"/>
              <a:t>of </a:t>
            </a:r>
            <a:r>
              <a:rPr lang="fr-FR" i="1" dirty="0" smtClean="0"/>
              <a:t>Kells </a:t>
            </a:r>
            <a:r>
              <a:rPr lang="fr-FR" dirty="0" smtClean="0"/>
              <a:t>». </a:t>
            </a:r>
            <a:r>
              <a:rPr lang="fr-FR" dirty="0"/>
              <a:t>Paniers repas remis par les familles. Temps libre par groupe à Dublin. </a:t>
            </a:r>
            <a:r>
              <a:rPr lang="fr-FR" dirty="0" err="1"/>
              <a:t>Départ</a:t>
            </a:r>
            <a:r>
              <a:rPr lang="fr-FR" dirty="0"/>
              <a:t> pour </a:t>
            </a:r>
            <a:r>
              <a:rPr lang="fr-FR" dirty="0" err="1"/>
              <a:t>Rosslare</a:t>
            </a:r>
            <a:r>
              <a:rPr lang="fr-FR" dirty="0"/>
              <a:t> vers 16H30</a:t>
            </a:r>
            <a:br>
              <a:rPr lang="fr-FR" dirty="0"/>
            </a:br>
            <a:r>
              <a:rPr lang="fr-FR" dirty="0"/>
              <a:t>19H00 </a:t>
            </a:r>
            <a:r>
              <a:rPr lang="fr-FR" dirty="0" err="1"/>
              <a:t>Présentation</a:t>
            </a:r>
            <a:r>
              <a:rPr lang="fr-FR" dirty="0"/>
              <a:t> au terminal car ferry de </a:t>
            </a:r>
            <a:r>
              <a:rPr lang="fr-FR" dirty="0" err="1"/>
              <a:t>Rosslare</a:t>
            </a:r>
            <a:r>
              <a:rPr lang="fr-FR" dirty="0"/>
              <a:t>. Panier repas </a:t>
            </a:r>
            <a:r>
              <a:rPr lang="fr-FR" dirty="0" err="1"/>
              <a:t>supplémentaire</a:t>
            </a:r>
            <a:r>
              <a:rPr lang="fr-FR" dirty="0"/>
              <a:t> fourni par les familles </a:t>
            </a:r>
            <a:r>
              <a:rPr lang="fr-FR" dirty="0" err="1"/>
              <a:t>hôtesses</a:t>
            </a:r>
            <a:r>
              <a:rPr lang="fr-FR" dirty="0"/>
              <a:t>. 21H30 </a:t>
            </a:r>
            <a:r>
              <a:rPr lang="fr-FR" dirty="0" err="1"/>
              <a:t>Départ</a:t>
            </a:r>
            <a:r>
              <a:rPr lang="fr-FR" dirty="0"/>
              <a:t> du </a:t>
            </a:r>
            <a:r>
              <a:rPr lang="fr-FR" dirty="0" smtClean="0"/>
              <a:t>ferry.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70991" y="4964946"/>
            <a:ext cx="347389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Jour 6 Mercredi 22 avril 2020: </a:t>
            </a:r>
            <a:r>
              <a:rPr lang="fr-FR" dirty="0"/>
              <a:t>Matin à bord du ferry. </a:t>
            </a:r>
            <a:r>
              <a:rPr lang="fr-FR" dirty="0" err="1"/>
              <a:t>Arrivée</a:t>
            </a:r>
            <a:r>
              <a:rPr lang="fr-FR" dirty="0"/>
              <a:t> à Cherbourg à 16H15 - Retour et route pour le collège. </a:t>
            </a:r>
          </a:p>
        </p:txBody>
      </p:sp>
    </p:spTree>
    <p:extLst>
      <p:ext uri="{BB962C8B-B14F-4D97-AF65-F5344CB8AC3E}">
        <p14:creationId xmlns:p14="http://schemas.microsoft.com/office/powerpoint/2010/main" val="12222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Informations pratiques</a:t>
            </a:r>
            <a:endParaRPr lang="fr-FR" dirty="0">
              <a:solidFill>
                <a:srgbClr val="00B05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>
                <a:solidFill>
                  <a:srgbClr val="00B050"/>
                </a:solidFill>
              </a:rPr>
              <a:t>Décalage </a:t>
            </a:r>
            <a:r>
              <a:rPr lang="fr-FR" sz="2400" b="1" dirty="0" smtClean="0">
                <a:solidFill>
                  <a:srgbClr val="00B050"/>
                </a:solidFill>
              </a:rPr>
              <a:t>horaire: </a:t>
            </a:r>
            <a:r>
              <a:rPr lang="fr-FR" sz="2400" dirty="0" smtClean="0"/>
              <a:t>1h de retard toute l’année par rapport à la France! </a:t>
            </a:r>
          </a:p>
          <a:p>
            <a:r>
              <a:rPr lang="fr-FR" sz="2400" b="1" dirty="0" smtClean="0">
                <a:solidFill>
                  <a:srgbClr val="00B050"/>
                </a:solidFill>
              </a:rPr>
              <a:t>Électricité: </a:t>
            </a:r>
            <a:r>
              <a:rPr lang="fr-FR" sz="2400" dirty="0" smtClean="0"/>
              <a:t>Pensez à acheter un adaptateur pour utiliser tous vos appareils électriques.  </a:t>
            </a:r>
          </a:p>
          <a:p>
            <a:r>
              <a:rPr lang="fr-FR" sz="2400" b="1" dirty="0" smtClean="0">
                <a:solidFill>
                  <a:srgbClr val="00B050"/>
                </a:solidFill>
              </a:rPr>
              <a:t>Monnaie: </a:t>
            </a:r>
            <a:r>
              <a:rPr lang="fr-FR" sz="2400" dirty="0" smtClean="0"/>
              <a:t>En Irlande du Nord, il s’agit du livre sterling, pensez à effectuer vos changes. </a:t>
            </a:r>
          </a:p>
          <a:p>
            <a:r>
              <a:rPr lang="fr-FR" sz="2400" b="1" dirty="0" smtClean="0">
                <a:solidFill>
                  <a:srgbClr val="00B050"/>
                </a:solidFill>
              </a:rPr>
              <a:t>Téléphone portable: </a:t>
            </a:r>
            <a:r>
              <a:rPr lang="fr-FR" sz="2400" dirty="0" smtClean="0"/>
              <a:t>Les appels et sms reçus ainsi que les sms envoyés sont surtaxés. Il faut penser à désactiver la connexion (4G/3G ou bien pensez à demander les facturations à votre opérateur). </a:t>
            </a:r>
            <a:endParaRPr lang="fr-FR" sz="2400" b="1" dirty="0">
              <a:solidFill>
                <a:srgbClr val="00B050"/>
              </a:solidFill>
            </a:endParaRPr>
          </a:p>
          <a:p>
            <a:endParaRPr lang="fr-FR" sz="2400" dirty="0">
              <a:solidFill>
                <a:srgbClr val="00B050"/>
              </a:solidFill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699" y="4943475"/>
            <a:ext cx="2636075" cy="17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Contacts et communications avec les élèves en Irlande </a:t>
            </a:r>
            <a:endParaRPr lang="fr-FR" b="1" dirty="0">
              <a:solidFill>
                <a:srgbClr val="00B05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Avant notre départ, nous vous communiquerons un numéro dé téléphone sur lequel vous pourrez nous joindre quand vous le souhaitez. </a:t>
            </a:r>
          </a:p>
          <a:p>
            <a:r>
              <a:rPr lang="fr-FR" sz="2400" dirty="0"/>
              <a:t> </a:t>
            </a:r>
            <a:r>
              <a:rPr lang="fr-FR" sz="2400" dirty="0" smtClean="0"/>
              <a:t>Nous vous donnerons des nouvelles de </a:t>
            </a:r>
            <a:r>
              <a:rPr lang="fr-FR" sz="2400" smtClean="0"/>
              <a:t>notre </a:t>
            </a:r>
            <a:r>
              <a:rPr lang="fr-FR" sz="2400" smtClean="0"/>
              <a:t>voyage régulièrement</a:t>
            </a:r>
            <a:r>
              <a:rPr lang="fr-FR" sz="2400" dirty="0" smtClean="0"/>
              <a:t>, soit par des photos sur le site de notre collège, soit sur un site/réseau social que nous créerons pour notre voyage. Nous vous tenons au courant! 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819" y="3919538"/>
            <a:ext cx="2392362" cy="23923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4" y="3902869"/>
            <a:ext cx="2155826" cy="21558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699" y="4216003"/>
            <a:ext cx="1754583" cy="152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4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A propos du voyage</a:t>
            </a:r>
            <a:endParaRPr lang="fr-FR" dirty="0">
              <a:solidFill>
                <a:srgbClr val="00B05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43087"/>
            <a:ext cx="10515600" cy="4333875"/>
          </a:xfrm>
          <a:noFill/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Nombre de classes concernées</a:t>
            </a:r>
            <a:r>
              <a:rPr lang="fr-FR" sz="2400" dirty="0" smtClean="0"/>
              <a:t>: 2 classes de 3</a:t>
            </a:r>
            <a:r>
              <a:rPr lang="fr-FR" sz="2400" baseline="30000" dirty="0" smtClean="0"/>
              <a:t>e</a:t>
            </a:r>
            <a:r>
              <a:rPr lang="fr-FR" sz="2400" dirty="0" smtClean="0"/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Nombre d’élèves: </a:t>
            </a:r>
            <a:r>
              <a:rPr lang="fr-FR" sz="2400" dirty="0" smtClean="0"/>
              <a:t>47 élèves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Lieu: </a:t>
            </a:r>
            <a:r>
              <a:rPr lang="fr-FR" sz="2400" dirty="0" smtClean="0"/>
              <a:t>Irlande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Notre organisme: </a:t>
            </a:r>
            <a:r>
              <a:rPr lang="fr-FR" sz="2400" dirty="0" smtClean="0"/>
              <a:t>VEFE Voyage scolaire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Dates du voyage: </a:t>
            </a:r>
            <a:r>
              <a:rPr lang="fr-FR" sz="2400" b="1" dirty="0" smtClean="0"/>
              <a:t>17 avril au 22 avril 2020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Transport: </a:t>
            </a:r>
            <a:r>
              <a:rPr lang="fr-FR" sz="2400" dirty="0" smtClean="0"/>
              <a:t>Car + ferry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Professeurs accompagnateurs: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r-FR" sz="2400" dirty="0" smtClean="0"/>
              <a:t>Mme Diaz: professeur de mathématiques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r-FR" sz="2400" dirty="0" smtClean="0"/>
              <a:t>Mr </a:t>
            </a:r>
            <a:r>
              <a:rPr lang="fr-FR" sz="2400" dirty="0" err="1" smtClean="0"/>
              <a:t>Kante</a:t>
            </a:r>
            <a:r>
              <a:rPr lang="fr-FR" sz="2400" dirty="0" smtClean="0"/>
              <a:t>: professeur d’anglais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r-FR" sz="2400" dirty="0" smtClean="0"/>
              <a:t>Mme Nahon: professeur d’anglais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fr-FR" sz="2400" dirty="0" smtClean="0"/>
              <a:t>Mme El Ouati: professeur d’anglais 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365125"/>
            <a:ext cx="2342148" cy="175661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8891337" y="53901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5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Notre projet pédagogique </a:t>
            </a:r>
            <a:endParaRPr lang="fr-FR" dirty="0">
              <a:solidFill>
                <a:srgbClr val="00B05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7726" y="1419726"/>
            <a:ext cx="10515600" cy="5354052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rgbClr val="00B050"/>
                </a:solidFill>
              </a:rPr>
              <a:t>Quand?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/>
              <a:t>Notre voyage en Irlande se déroule du </a:t>
            </a:r>
            <a:r>
              <a:rPr lang="fr-FR" sz="2400" b="1" dirty="0" smtClean="0"/>
              <a:t>17 avril au 22 avril 2020.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rgbClr val="00B050"/>
                </a:solidFill>
              </a:rPr>
              <a:t>Où exactement?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/>
              <a:t>Nous voyagerons dans deux pays: La République d’Irlande et l’Irlande du Nord. Nous découvrirons </a:t>
            </a:r>
            <a:r>
              <a:rPr lang="fr-FR" sz="2400" b="1" dirty="0" smtClean="0"/>
              <a:t>Dublin, Belfast, Londonderry et Monaghan </a:t>
            </a:r>
            <a:r>
              <a:rPr lang="fr-FR" sz="2400" dirty="0" smtClean="0"/>
              <a:t>(lieu d’hébergement)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srgbClr val="00B050"/>
                </a:solidFill>
              </a:rPr>
              <a:t>Quels sont nos objectifs? </a:t>
            </a:r>
            <a:endParaRPr lang="fr-FR" sz="2400" b="1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dirty="0" smtClean="0"/>
              <a:t>Approfondir les connaissances de nos élèves du </a:t>
            </a:r>
            <a:r>
              <a:rPr lang="fr-FR" sz="2400" b="1" dirty="0" smtClean="0"/>
              <a:t>monde anglophone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sz="2400" dirty="0" smtClean="0"/>
              <a:t>et découvrir l’Irlande: plusieurs villes, les habitants </a:t>
            </a:r>
            <a:r>
              <a:rPr lang="fr-FR" sz="2400" dirty="0" err="1" smtClean="0"/>
              <a:t>etc</a:t>
            </a:r>
            <a:r>
              <a:rPr lang="mr-IN" sz="2400" dirty="0" smtClean="0"/>
              <a:t>…</a:t>
            </a:r>
            <a:r>
              <a:rPr lang="fr-FR" sz="2400" dirty="0" smtClean="0"/>
              <a:t>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dirty="0" smtClean="0"/>
              <a:t>Mettre en œuvre de stratégies acquises en classe dans </a:t>
            </a:r>
            <a:r>
              <a:rPr lang="fr-FR" sz="2400" b="1" dirty="0" smtClean="0"/>
              <a:t>des situations de communications à l’étranger.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400" dirty="0" smtClean="0"/>
              <a:t>Être en immersion au sein d’une </a:t>
            </a:r>
            <a:r>
              <a:rPr lang="fr-FR" sz="2400" b="1" dirty="0" smtClean="0"/>
              <a:t>famille irlandaise </a:t>
            </a:r>
            <a:r>
              <a:rPr lang="fr-FR" sz="2400" dirty="0" smtClean="0"/>
              <a:t>et être capable de </a:t>
            </a:r>
            <a:r>
              <a:rPr lang="fr-FR" sz="2400" b="1" dirty="0" smtClean="0"/>
              <a:t>l’interviewer en anglais </a:t>
            </a:r>
            <a:r>
              <a:rPr lang="fr-FR" sz="2400" dirty="0" smtClean="0"/>
              <a:t>sur sa culture mais aussi la situation politique actuelle.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24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7" y="310021"/>
            <a:ext cx="2871537" cy="14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Un peu d’histoire</a:t>
            </a:r>
            <a:r>
              <a:rPr lang="mr-IN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…</a:t>
            </a:r>
            <a: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..</a:t>
            </a:r>
            <a:endParaRPr lang="fr-FR" dirty="0">
              <a:solidFill>
                <a:srgbClr val="00B05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41432" y="1587958"/>
            <a:ext cx="40787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 smtClean="0"/>
          </a:p>
          <a:p>
            <a:endParaRPr lang="fr-FR" sz="2400" b="1" dirty="0"/>
          </a:p>
          <a:p>
            <a:r>
              <a:rPr lang="fr-FR" sz="2400" b="1" dirty="0" smtClean="0"/>
              <a:t>Grande Bretagne </a:t>
            </a:r>
            <a:r>
              <a:rPr lang="fr-FR" sz="2400" dirty="0" smtClean="0"/>
              <a:t>= Angleterre, Ecosse et Pays de Galles. </a:t>
            </a:r>
          </a:p>
          <a:p>
            <a:endParaRPr lang="fr-FR" sz="2400" b="1" dirty="0"/>
          </a:p>
          <a:p>
            <a:r>
              <a:rPr lang="fr-FR" sz="2400" b="1" dirty="0" smtClean="0"/>
              <a:t>Royaume-Uni </a:t>
            </a:r>
            <a:r>
              <a:rPr lang="fr-FR" sz="2400" dirty="0" smtClean="0"/>
              <a:t>= Angleterre, Ecosse, Pays de Galles et </a:t>
            </a:r>
            <a:r>
              <a:rPr lang="fr-FR" sz="2400" b="1" dirty="0" smtClean="0">
                <a:solidFill>
                  <a:srgbClr val="00B050"/>
                </a:solidFill>
              </a:rPr>
              <a:t>Irlande du Nord </a:t>
            </a:r>
            <a:r>
              <a:rPr lang="fr-FR" sz="2400" dirty="0" smtClean="0"/>
              <a:t>( capitale </a:t>
            </a:r>
            <a:r>
              <a:rPr lang="fr-FR" sz="2400" b="1" dirty="0" smtClean="0"/>
              <a:t>Belfast</a:t>
            </a:r>
            <a:r>
              <a:rPr lang="fr-FR" sz="2400" dirty="0" smtClean="0"/>
              <a:t>) </a:t>
            </a:r>
            <a:endParaRPr lang="fr-FR" sz="24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0747"/>
            <a:ext cx="4756484" cy="4592468"/>
          </a:xfrm>
        </p:spPr>
      </p:pic>
    </p:spTree>
    <p:extLst>
      <p:ext uri="{BB962C8B-B14F-4D97-AF65-F5344CB8AC3E}">
        <p14:creationId xmlns:p14="http://schemas.microsoft.com/office/powerpoint/2010/main" val="13681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8" y="377156"/>
            <a:ext cx="4522485" cy="5777416"/>
          </a:xfrm>
        </p:spPr>
      </p:pic>
      <p:sp>
        <p:nvSpPr>
          <p:cNvPr id="5" name="ZoneTexte 4"/>
          <p:cNvSpPr txBox="1"/>
          <p:nvPr/>
        </p:nvSpPr>
        <p:spPr>
          <a:xfrm>
            <a:off x="5005137" y="377156"/>
            <a:ext cx="46923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Irlande du Nord (</a:t>
            </a:r>
            <a:r>
              <a:rPr lang="fr-FR" b="1" dirty="0" err="1" smtClean="0">
                <a:solidFill>
                  <a:srgbClr val="00B050"/>
                </a:solidFill>
              </a:rPr>
              <a:t>Northern</a:t>
            </a:r>
            <a:r>
              <a:rPr lang="fr-FR" b="1" dirty="0" smtClean="0">
                <a:solidFill>
                  <a:srgbClr val="00B050"/>
                </a:solidFill>
              </a:rPr>
              <a:t> Ireland):</a:t>
            </a:r>
          </a:p>
          <a:p>
            <a:r>
              <a:rPr lang="fr-FR" dirty="0"/>
              <a:t>- </a:t>
            </a:r>
            <a:r>
              <a:rPr lang="fr-FR" b="1" dirty="0"/>
              <a:t>Statut : </a:t>
            </a:r>
            <a:r>
              <a:rPr lang="fr-FR" dirty="0"/>
              <a:t>L</a:t>
            </a:r>
            <a:r>
              <a:rPr lang="fr-FR" dirty="0" smtClean="0"/>
              <a:t>'Irlande </a:t>
            </a:r>
            <a:r>
              <a:rPr lang="fr-FR" dirty="0"/>
              <a:t>du Nord est une nation constitutive du Royaume-Uni, avec l'Angleterre, l'Écosse et le pays de Galles</a:t>
            </a:r>
            <a:r>
              <a:rPr lang="fr-FR" dirty="0" smtClean="0"/>
              <a:t>.</a:t>
            </a:r>
          </a:p>
          <a:p>
            <a:r>
              <a:rPr lang="fr-FR" dirty="0" smtClean="0"/>
              <a:t>- </a:t>
            </a:r>
            <a:r>
              <a:rPr lang="fr-FR" b="1" dirty="0" smtClean="0"/>
              <a:t>Capitale :</a:t>
            </a:r>
            <a:r>
              <a:rPr lang="fr-FR" dirty="0" smtClean="0"/>
              <a:t> Belfast</a:t>
            </a:r>
          </a:p>
          <a:p>
            <a:r>
              <a:rPr lang="fr-FR" dirty="0"/>
              <a:t>- </a:t>
            </a:r>
            <a:r>
              <a:rPr lang="fr-FR" b="1" dirty="0"/>
              <a:t>Population :</a:t>
            </a:r>
            <a:r>
              <a:rPr lang="fr-FR" dirty="0"/>
              <a:t> environ 1,876 million </a:t>
            </a:r>
            <a:r>
              <a:rPr lang="fr-FR" dirty="0" smtClean="0"/>
              <a:t>d'habitants.</a:t>
            </a:r>
          </a:p>
          <a:p>
            <a:r>
              <a:rPr lang="fr-FR" b="1" dirty="0" smtClean="0"/>
              <a:t>- Chef </a:t>
            </a:r>
            <a:r>
              <a:rPr lang="fr-FR" b="1" dirty="0"/>
              <a:t>de l'État :</a:t>
            </a:r>
            <a:r>
              <a:rPr lang="fr-FR" dirty="0"/>
              <a:t> Elizabeth II d'Angleterre, depuis février </a:t>
            </a:r>
            <a:r>
              <a:rPr lang="fr-FR" dirty="0" smtClean="0"/>
              <a:t>1952</a:t>
            </a:r>
          </a:p>
          <a:p>
            <a:r>
              <a:rPr lang="fr-FR" b="1" dirty="0" smtClean="0"/>
              <a:t>-Monnaie: </a:t>
            </a:r>
            <a:r>
              <a:rPr lang="fr-FR" dirty="0" smtClean="0"/>
              <a:t>La livre sterling (pound).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05137" y="357038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République d’Irlande (</a:t>
            </a:r>
            <a:r>
              <a:rPr lang="fr-FR" b="1" dirty="0" err="1" smtClean="0">
                <a:solidFill>
                  <a:srgbClr val="00B050"/>
                </a:solidFill>
              </a:rPr>
              <a:t>Republic</a:t>
            </a:r>
            <a:r>
              <a:rPr lang="fr-FR" b="1" dirty="0" smtClean="0">
                <a:solidFill>
                  <a:srgbClr val="00B050"/>
                </a:solidFill>
              </a:rPr>
              <a:t> of Ireland): </a:t>
            </a:r>
          </a:p>
          <a:p>
            <a:r>
              <a:rPr lang="fr-FR" b="1" dirty="0" smtClean="0"/>
              <a:t>-Statut: </a:t>
            </a:r>
            <a:r>
              <a:rPr lang="fr-FR" dirty="0" smtClean="0"/>
              <a:t>République</a:t>
            </a:r>
          </a:p>
          <a:p>
            <a:r>
              <a:rPr lang="fr-FR" dirty="0" smtClean="0"/>
              <a:t>-</a:t>
            </a:r>
            <a:r>
              <a:rPr lang="fr-FR" b="1" dirty="0" smtClean="0"/>
              <a:t>Capitale </a:t>
            </a:r>
            <a:r>
              <a:rPr lang="fr-FR" b="1" dirty="0"/>
              <a:t>:</a:t>
            </a:r>
            <a:r>
              <a:rPr lang="fr-FR" dirty="0"/>
              <a:t> </a:t>
            </a:r>
            <a:r>
              <a:rPr lang="fr-FR" dirty="0" smtClean="0"/>
              <a:t>Dublin</a:t>
            </a:r>
          </a:p>
          <a:p>
            <a:r>
              <a:rPr lang="fr-FR" dirty="0" smtClean="0"/>
              <a:t>-</a:t>
            </a:r>
            <a:r>
              <a:rPr lang="fr-FR" b="1" dirty="0" smtClean="0"/>
              <a:t>Population :</a:t>
            </a:r>
            <a:r>
              <a:rPr lang="fr-FR" dirty="0" smtClean="0"/>
              <a:t> environ 4,857 millions d'habitants</a:t>
            </a:r>
          </a:p>
          <a:p>
            <a:r>
              <a:rPr lang="fr-FR" dirty="0" smtClean="0"/>
              <a:t>-</a:t>
            </a:r>
            <a:r>
              <a:rPr lang="fr-FR" b="1" dirty="0" smtClean="0"/>
              <a:t>Chef </a:t>
            </a:r>
            <a:r>
              <a:rPr lang="fr-FR" b="1" dirty="0"/>
              <a:t>de l'État :</a:t>
            </a:r>
            <a:r>
              <a:rPr lang="fr-FR" dirty="0"/>
              <a:t> Michael D. </a:t>
            </a:r>
            <a:r>
              <a:rPr lang="fr-FR" dirty="0" smtClean="0"/>
              <a:t>Higgins</a:t>
            </a:r>
          </a:p>
          <a:p>
            <a:r>
              <a:rPr lang="fr-FR" dirty="0" smtClean="0"/>
              <a:t>-</a:t>
            </a:r>
            <a:r>
              <a:rPr lang="fr-FR" dirty="0"/>
              <a:t> </a:t>
            </a:r>
            <a:r>
              <a:rPr lang="fr-FR" b="1" dirty="0"/>
              <a:t>Monnaie : </a:t>
            </a:r>
            <a:r>
              <a:rPr lang="fr-FR" dirty="0"/>
              <a:t>L</a:t>
            </a:r>
            <a:r>
              <a:rPr lang="fr-FR" dirty="0" smtClean="0"/>
              <a:t>'euro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6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Les lieux où nous allons</a:t>
            </a:r>
            <a:endParaRPr lang="fr-FR" dirty="0">
              <a:solidFill>
                <a:srgbClr val="00B05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47" y="1690688"/>
            <a:ext cx="4914963" cy="4920916"/>
          </a:xfrm>
          <a:ln>
            <a:solidFill>
              <a:srgbClr val="00B050"/>
            </a:solidFill>
          </a:ln>
        </p:spPr>
      </p:pic>
      <p:cxnSp>
        <p:nvCxnSpPr>
          <p:cNvPr id="8" name="Connecteur droit avec flèche 7"/>
          <p:cNvCxnSpPr/>
          <p:nvPr/>
        </p:nvCxnSpPr>
        <p:spPr>
          <a:xfrm>
            <a:off x="5599195" y="4310171"/>
            <a:ext cx="2606342" cy="1072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endCxn id="18" idx="1"/>
          </p:cNvCxnSpPr>
          <p:nvPr/>
        </p:nvCxnSpPr>
        <p:spPr>
          <a:xfrm>
            <a:off x="5369090" y="2718338"/>
            <a:ext cx="2836447" cy="194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098758" y="2306416"/>
            <a:ext cx="4106779" cy="1305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970045" y="3234674"/>
            <a:ext cx="3235492" cy="1223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205537" y="2728033"/>
            <a:ext cx="227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Belfast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8145379" y="3461960"/>
            <a:ext cx="198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Londonderry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8145379" y="4273037"/>
            <a:ext cx="174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Monaghan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8144375" y="5198168"/>
            <a:ext cx="127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Dublin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344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Le prix de notre voyage </a:t>
            </a:r>
            <a:endParaRPr lang="fr-FR" dirty="0">
              <a:solidFill>
                <a:srgbClr val="00B05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 smtClean="0"/>
              <a:t>Le </a:t>
            </a:r>
            <a:r>
              <a:rPr lang="fr-FR" sz="2400" dirty="0" err="1" smtClean="0"/>
              <a:t>côut</a:t>
            </a:r>
            <a:r>
              <a:rPr lang="fr-FR" sz="2400" dirty="0" smtClean="0"/>
              <a:t> de notre voyage est de </a:t>
            </a:r>
            <a:r>
              <a:rPr lang="fr-FR" sz="2400" dirty="0" smtClean="0">
                <a:solidFill>
                  <a:srgbClr val="00B050"/>
                </a:solidFill>
              </a:rPr>
              <a:t>374,49</a:t>
            </a:r>
            <a:r>
              <a:rPr lang="sk-SK" sz="2400" dirty="0" smtClean="0">
                <a:solidFill>
                  <a:srgbClr val="00B050"/>
                </a:solidFill>
              </a:rPr>
              <a:t> € par </a:t>
            </a:r>
            <a:r>
              <a:rPr lang="sk-SK" sz="2400" dirty="0" err="1" smtClean="0">
                <a:solidFill>
                  <a:srgbClr val="00B050"/>
                </a:solidFill>
              </a:rPr>
              <a:t>élève</a:t>
            </a:r>
            <a:r>
              <a:rPr lang="sk-SK" sz="2400" dirty="0" smtClean="0"/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dirty="0" err="1" smtClean="0"/>
              <a:t>Il</a:t>
            </a:r>
            <a:r>
              <a:rPr lang="sk-SK" sz="2400" dirty="0" smtClean="0"/>
              <a:t> </a:t>
            </a:r>
            <a:r>
              <a:rPr lang="sk-SK" sz="2400" dirty="0" err="1" smtClean="0"/>
              <a:t>est</a:t>
            </a:r>
            <a:r>
              <a:rPr lang="sk-SK" sz="2400" dirty="0" smtClean="0"/>
              <a:t> </a:t>
            </a:r>
            <a:r>
              <a:rPr lang="sk-SK" sz="2400" dirty="0" err="1" smtClean="0"/>
              <a:t>possible</a:t>
            </a:r>
            <a:r>
              <a:rPr lang="sk-SK" sz="2400" dirty="0" smtClean="0"/>
              <a:t> de </a:t>
            </a:r>
            <a:r>
              <a:rPr lang="sk-SK" sz="2400" dirty="0" err="1" smtClean="0"/>
              <a:t>régler</a:t>
            </a:r>
            <a:r>
              <a:rPr lang="sk-SK" sz="2400" dirty="0" smtClean="0"/>
              <a:t> la </a:t>
            </a:r>
            <a:r>
              <a:rPr lang="sk-SK" sz="2400" dirty="0" err="1" smtClean="0"/>
              <a:t>totalité</a:t>
            </a:r>
            <a:r>
              <a:rPr lang="sk-SK" sz="2400" dirty="0" smtClean="0"/>
              <a:t> </a:t>
            </a:r>
            <a:r>
              <a:rPr lang="sk-SK" sz="2400" dirty="0" err="1" smtClean="0"/>
              <a:t>du</a:t>
            </a:r>
            <a:r>
              <a:rPr lang="sk-SK" sz="2400" dirty="0" smtClean="0"/>
              <a:t> </a:t>
            </a:r>
            <a:r>
              <a:rPr lang="sk-SK" sz="2400" dirty="0" err="1" smtClean="0"/>
              <a:t>voyage</a:t>
            </a:r>
            <a:r>
              <a:rPr lang="sk-SK" sz="2400" dirty="0" smtClean="0"/>
              <a:t> </a:t>
            </a:r>
            <a:r>
              <a:rPr lang="sk-SK" sz="2400" dirty="0" err="1" smtClean="0"/>
              <a:t>en</a:t>
            </a:r>
            <a:r>
              <a:rPr lang="sk-SK" sz="2400" dirty="0" smtClean="0"/>
              <a:t> </a:t>
            </a:r>
            <a:r>
              <a:rPr lang="sk-SK" sz="2400" dirty="0" err="1" smtClean="0"/>
              <a:t>une</a:t>
            </a:r>
            <a:r>
              <a:rPr lang="sk-SK" sz="2400" dirty="0" smtClean="0"/>
              <a:t> </a:t>
            </a:r>
            <a:r>
              <a:rPr lang="sk-SK" sz="2400" dirty="0" err="1" smtClean="0"/>
              <a:t>seule</a:t>
            </a:r>
            <a:r>
              <a:rPr lang="sk-SK" sz="2400" dirty="0" smtClean="0"/>
              <a:t> </a:t>
            </a:r>
            <a:r>
              <a:rPr lang="sk-SK" sz="2400" dirty="0" err="1" smtClean="0"/>
              <a:t>fois</a:t>
            </a:r>
            <a:r>
              <a:rPr lang="sk-SK" sz="2400" dirty="0" smtClean="0"/>
              <a:t> </a:t>
            </a:r>
            <a:r>
              <a:rPr lang="sk-SK" sz="2400" dirty="0" err="1" smtClean="0"/>
              <a:t>ou</a:t>
            </a:r>
            <a:r>
              <a:rPr lang="sk-SK" sz="2400" dirty="0" smtClean="0"/>
              <a:t> </a:t>
            </a:r>
            <a:r>
              <a:rPr lang="sk-SK" sz="2400" dirty="0" err="1" smtClean="0"/>
              <a:t>en</a:t>
            </a:r>
            <a:r>
              <a:rPr lang="sk-SK" sz="2400" dirty="0" smtClean="0"/>
              <a:t> 3 </a:t>
            </a:r>
            <a:r>
              <a:rPr lang="sk-SK" sz="2400" dirty="0" err="1" smtClean="0"/>
              <a:t>paiements</a:t>
            </a:r>
            <a:r>
              <a:rPr lang="sk-SK" sz="2400" dirty="0" smtClean="0"/>
              <a:t>. ( </a:t>
            </a:r>
            <a:r>
              <a:rPr lang="sk-SK" sz="2400" dirty="0" err="1" smtClean="0"/>
              <a:t>chèque</a:t>
            </a:r>
            <a:r>
              <a:rPr lang="sk-SK" sz="2400" dirty="0" smtClean="0"/>
              <a:t> </a:t>
            </a:r>
            <a:r>
              <a:rPr lang="sk-SK" sz="2400" dirty="0" err="1" smtClean="0"/>
              <a:t>à</a:t>
            </a:r>
            <a:r>
              <a:rPr lang="sk-SK" sz="2400" dirty="0" smtClean="0"/>
              <a:t> </a:t>
            </a:r>
            <a:r>
              <a:rPr lang="sk-SK" sz="2400" dirty="0" err="1" smtClean="0"/>
              <a:t>donner</a:t>
            </a:r>
            <a:r>
              <a:rPr lang="sk-SK" sz="2400" dirty="0" smtClean="0"/>
              <a:t> </a:t>
            </a:r>
            <a:r>
              <a:rPr lang="sk-SK" sz="2400" dirty="0" err="1" smtClean="0"/>
              <a:t>en</a:t>
            </a:r>
            <a:r>
              <a:rPr lang="sk-SK" sz="2400" dirty="0" smtClean="0"/>
              <a:t> </a:t>
            </a:r>
            <a:r>
              <a:rPr lang="sk-SK" sz="2400" dirty="0" err="1" smtClean="0"/>
              <a:t>main</a:t>
            </a:r>
            <a:r>
              <a:rPr lang="sk-SK" sz="2400" dirty="0" smtClean="0"/>
              <a:t> </a:t>
            </a:r>
            <a:r>
              <a:rPr lang="sk-SK" sz="2400" dirty="0" err="1" smtClean="0"/>
              <a:t>propre</a:t>
            </a:r>
            <a:r>
              <a:rPr lang="sk-SK" sz="2400" dirty="0" smtClean="0"/>
              <a:t> </a:t>
            </a:r>
            <a:r>
              <a:rPr lang="sk-SK" sz="2400" dirty="0" err="1" smtClean="0"/>
              <a:t>à</a:t>
            </a:r>
            <a:r>
              <a:rPr lang="sk-SK" sz="2400" dirty="0"/>
              <a:t> </a:t>
            </a:r>
            <a:r>
              <a:rPr lang="sk-SK" sz="2400" dirty="0" err="1" smtClean="0"/>
              <a:t>Mme</a:t>
            </a:r>
            <a:r>
              <a:rPr lang="sk-SK" sz="2400" dirty="0" smtClean="0"/>
              <a:t> El Ouati)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sk-SK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400" dirty="0" err="1" smtClean="0"/>
              <a:t>Nous</a:t>
            </a:r>
            <a:r>
              <a:rPr lang="sk-SK" sz="2400" dirty="0" smtClean="0"/>
              <a:t> </a:t>
            </a:r>
            <a:r>
              <a:rPr lang="sk-SK" sz="2400" dirty="0" err="1" smtClean="0"/>
              <a:t>vous</a:t>
            </a:r>
            <a:r>
              <a:rPr lang="sk-SK" sz="2400" dirty="0" smtClean="0"/>
              <a:t> </a:t>
            </a:r>
            <a:r>
              <a:rPr lang="sk-SK" sz="2400" dirty="0" err="1" smtClean="0"/>
              <a:t>proposons</a:t>
            </a:r>
            <a:r>
              <a:rPr lang="sk-SK" sz="2400" dirty="0" smtClean="0"/>
              <a:t> </a:t>
            </a:r>
            <a:r>
              <a:rPr lang="sk-SK" sz="2400" dirty="0" err="1" smtClean="0"/>
              <a:t>l‘échéancier</a:t>
            </a:r>
            <a:r>
              <a:rPr lang="sk-SK" sz="2400" dirty="0" smtClean="0"/>
              <a:t> </a:t>
            </a:r>
            <a:r>
              <a:rPr lang="sk-SK" sz="2400" dirty="0" err="1" smtClean="0"/>
              <a:t>suivant</a:t>
            </a:r>
            <a:r>
              <a:rPr lang="sk-SK" sz="2400" dirty="0" smtClean="0"/>
              <a:t>: </a:t>
            </a:r>
          </a:p>
          <a:p>
            <a:r>
              <a:rPr lang="fr-FR" sz="2400" b="1" dirty="0"/>
              <a:t>1er  paiement </a:t>
            </a:r>
            <a:r>
              <a:rPr lang="fr-FR" sz="2400" b="1" dirty="0" smtClean="0"/>
              <a:t>: 20/01/2020</a:t>
            </a:r>
            <a:endParaRPr lang="fr-FR" sz="2400" b="1" dirty="0"/>
          </a:p>
          <a:p>
            <a:r>
              <a:rPr lang="fr-FR" sz="2400" b="1" dirty="0"/>
              <a:t>2ème paiement : 20/02/2020</a:t>
            </a:r>
          </a:p>
          <a:p>
            <a:r>
              <a:rPr lang="fr-FR" sz="2400" b="1" dirty="0"/>
              <a:t>3ème paiement : 20/03/2020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 smtClean="0"/>
              <a:t>Je </a:t>
            </a:r>
            <a:r>
              <a:rPr lang="fr-FR" sz="2400" dirty="0"/>
              <a:t>m’engage à verser la somme selon l'</a:t>
            </a:r>
            <a:r>
              <a:rPr lang="fr-FR" sz="2400" dirty="0" err="1"/>
              <a:t>échéancier</a:t>
            </a:r>
            <a:r>
              <a:rPr lang="fr-FR" sz="2400" dirty="0"/>
              <a:t> indiqué, par </a:t>
            </a:r>
            <a:r>
              <a:rPr lang="fr-FR" sz="2400" dirty="0" err="1"/>
              <a:t>chèque</a:t>
            </a:r>
            <a:r>
              <a:rPr lang="fr-FR" sz="2400" dirty="0"/>
              <a:t> au nom de AGENT COMPTABLE DU COLLEGE JEAN BULLANT. </a:t>
            </a:r>
            <a:endParaRPr lang="fr-FR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400" dirty="0" smtClean="0">
              <a:effectLst/>
            </a:endParaRPr>
          </a:p>
          <a:p>
            <a:r>
              <a:rPr lang="fr-FR" sz="2400" i="1" dirty="0"/>
              <a:t> Nous vous rappelons qu’une aide peut être demandée à titre individuel au fonds social collégien. Nous souhaitons que tous les </a:t>
            </a:r>
            <a:r>
              <a:rPr lang="fr-FR" sz="2400" i="1" dirty="0" smtClean="0"/>
              <a:t>élèves désireux </a:t>
            </a:r>
            <a:r>
              <a:rPr lang="fr-FR" sz="2400" i="1" dirty="0"/>
              <a:t>de participer à ce séjour linguistique puissent le faire. N’hésitez pas à vous rapprocher des différents services du collège pour trouver une solution en cas de difficulté financière. </a:t>
            </a:r>
          </a:p>
          <a:p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665" y="352697"/>
            <a:ext cx="1479503" cy="14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Nos actions menées</a:t>
            </a:r>
            <a:endParaRPr lang="fr-FR" dirty="0">
              <a:solidFill>
                <a:srgbClr val="00B05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 smtClean="0"/>
              <a:t>Nous avons toujours une cagnotte participative disponible en ligne: </a:t>
            </a:r>
            <a:r>
              <a:rPr lang="fr-FR" sz="2400" dirty="0" smtClean="0">
                <a:hlinkClick r:id="rId2"/>
              </a:rPr>
              <a:t>https://wweeddoo.com</a:t>
            </a:r>
            <a:r>
              <a:rPr lang="fr-FR" sz="2400" dirty="0" smtClean="0"/>
              <a:t> : </a:t>
            </a:r>
            <a:r>
              <a:rPr lang="fr-FR" sz="2400" i="1" dirty="0">
                <a:solidFill>
                  <a:srgbClr val="00B050"/>
                </a:solidFill>
              </a:rPr>
              <a:t>De Dublin à Belfast- Les 3e du collège Jean Bullant à </a:t>
            </a:r>
            <a:r>
              <a:rPr lang="fr-FR" sz="2400" i="1" dirty="0" smtClean="0">
                <a:solidFill>
                  <a:srgbClr val="00B050"/>
                </a:solidFill>
              </a:rPr>
              <a:t>Ecouen</a:t>
            </a:r>
            <a:r>
              <a:rPr lang="fr-FR" sz="2400" i="1" dirty="0" smtClean="0"/>
              <a:t>. </a:t>
            </a:r>
            <a:r>
              <a:rPr lang="fr-FR" sz="2400" dirty="0" smtClean="0"/>
              <a:t>N’hésitez pas à diffuser le lien! </a:t>
            </a:r>
          </a:p>
          <a:p>
            <a:endParaRPr lang="fr-FR" sz="2400" dirty="0">
              <a:solidFill>
                <a:srgbClr val="00B050"/>
              </a:solidFill>
            </a:endParaRPr>
          </a:p>
          <a:p>
            <a:r>
              <a:rPr lang="fr-FR" sz="2400" dirty="0" smtClean="0"/>
              <a:t>Nous avons organisé une vente de chocolats de noël et il y a aura peut-être d’autres actions menées dans l’année. </a:t>
            </a:r>
          </a:p>
          <a:p>
            <a:pPr lvl="0"/>
            <a:endParaRPr lang="fr-FR" sz="2400" dirty="0" smtClean="0"/>
          </a:p>
          <a:p>
            <a:pPr lvl="0"/>
            <a:r>
              <a:rPr lang="fr-FR" sz="2400" dirty="0" smtClean="0"/>
              <a:t>Le Foyer Socio-Educatif participera également pour chaque élève. </a:t>
            </a:r>
          </a:p>
          <a:p>
            <a:pPr lvl="0"/>
            <a:endParaRPr lang="fr-FR" sz="2400" dirty="0" smtClean="0"/>
          </a:p>
          <a:p>
            <a:pPr lvl="0"/>
            <a:r>
              <a:rPr lang="fr-FR" sz="2400" i="1" dirty="0" smtClean="0"/>
              <a:t>Le bénéfice des actions servira sur place en Irlande pour tous nos élèves (autres repas/ activités)  </a:t>
            </a:r>
            <a:r>
              <a:rPr lang="fr-FR" sz="2400" b="1" i="1" dirty="0" smtClean="0"/>
              <a:t>ou</a:t>
            </a:r>
            <a:r>
              <a:rPr lang="fr-FR" sz="2400" i="1" dirty="0" smtClean="0"/>
              <a:t> vous </a:t>
            </a:r>
            <a:r>
              <a:rPr lang="fr-FR" sz="2400" i="1" dirty="0" smtClean="0"/>
              <a:t>sera reversé </a:t>
            </a:r>
            <a:r>
              <a:rPr lang="fr-FR" sz="2400" i="1" dirty="0" smtClean="0"/>
              <a:t>en fin d’année scolaire. </a:t>
            </a:r>
          </a:p>
          <a:p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74" y="365125"/>
            <a:ext cx="2850816" cy="10450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21" y="466850"/>
            <a:ext cx="2154178" cy="112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  <a:latin typeface="Apple Chancery" charset="0"/>
                <a:ea typeface="Apple Chancery" charset="0"/>
                <a:cs typeface="Apple Chancery" charset="0"/>
              </a:rPr>
              <a:t>Documents obligatoires</a:t>
            </a:r>
            <a:endParaRPr lang="fr-FR" dirty="0">
              <a:solidFill>
                <a:srgbClr val="00B050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/>
              <a:t>Nous allons vous demander de </a:t>
            </a:r>
            <a:r>
              <a:rPr lang="fr-FR" sz="2400" b="1" dirty="0" smtClean="0"/>
              <a:t>remplir et de rendre plusieurs papiers obligatoires: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fr-FR" sz="2400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2400" u="sng" dirty="0" smtClean="0"/>
              <a:t>Fiche d’inscription </a:t>
            </a:r>
            <a:r>
              <a:rPr lang="fr-FR" sz="2400" dirty="0" smtClean="0"/>
              <a:t>à rendre remplie et signée: Engagement des parents et connaissance de l’échéancier. 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2400" u="sng" dirty="0" smtClean="0"/>
              <a:t>Passeport </a:t>
            </a:r>
            <a:r>
              <a:rPr lang="fr-FR" sz="2400" dirty="0" smtClean="0"/>
              <a:t>OBLIGATOIRE : La situation de L’Irlande du nord (</a:t>
            </a:r>
            <a:r>
              <a:rPr lang="fr-FR" sz="2400" dirty="0" err="1" smtClean="0"/>
              <a:t>Brexit</a:t>
            </a:r>
            <a:r>
              <a:rPr lang="fr-FR" sz="2400" dirty="0" smtClean="0"/>
              <a:t>) est délicate et nous ne prendrons pas de risque.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AutoNum type="arabicParenR"/>
            </a:pPr>
            <a:r>
              <a:rPr lang="fr-FR" sz="2400" u="sng" dirty="0" smtClean="0"/>
              <a:t>La carte Européenne d’assurance maladie</a:t>
            </a:r>
            <a:r>
              <a:rPr lang="fr-FR" sz="2400" dirty="0" smtClean="0"/>
              <a:t>: Elle permet </a:t>
            </a:r>
            <a:r>
              <a:rPr lang="fr-FR" sz="2400" dirty="0"/>
              <a:t>d’attester des droits à l’assurance maladie et de </a:t>
            </a:r>
            <a:r>
              <a:rPr lang="fr-FR" sz="2400" dirty="0" err="1"/>
              <a:t>bénéficier</a:t>
            </a:r>
            <a:r>
              <a:rPr lang="fr-FR" sz="2400" dirty="0"/>
              <a:t> d’une prise en charge des </a:t>
            </a:r>
            <a:r>
              <a:rPr lang="fr-FR" sz="2400" dirty="0" err="1"/>
              <a:t>éventuelles</a:t>
            </a:r>
            <a:r>
              <a:rPr lang="fr-FR" sz="2400" dirty="0"/>
              <a:t> </a:t>
            </a:r>
            <a:r>
              <a:rPr lang="fr-FR" sz="2400" dirty="0" err="1" smtClean="0"/>
              <a:t>dépenses</a:t>
            </a:r>
            <a:r>
              <a:rPr lang="fr-FR" sz="2400" dirty="0" smtClean="0"/>
              <a:t> </a:t>
            </a:r>
            <a:r>
              <a:rPr lang="fr-FR" sz="2400" dirty="0"/>
              <a:t>de santé sur place, selon la </a:t>
            </a:r>
            <a:r>
              <a:rPr lang="fr-FR" sz="2400" dirty="0" err="1"/>
              <a:t>législation</a:t>
            </a:r>
            <a:r>
              <a:rPr lang="fr-FR" sz="2400" dirty="0"/>
              <a:t> en vigueur dans le pays</a:t>
            </a:r>
            <a:r>
              <a:rPr lang="fr-FR" sz="2400" dirty="0" smtClean="0"/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AutoNum type="arabicParenR"/>
            </a:pPr>
            <a:r>
              <a:rPr lang="fr-FR" sz="2400" u="sng" dirty="0" smtClean="0"/>
              <a:t>La sortie de territoire</a:t>
            </a:r>
            <a:r>
              <a:rPr lang="fr-FR" sz="2400" dirty="0" smtClean="0"/>
              <a:t> remplie et signée</a:t>
            </a:r>
            <a:r>
              <a:rPr lang="fr-FR" sz="2400" dirty="0">
                <a:sym typeface="Wingdings"/>
              </a:rPr>
              <a:t> </a:t>
            </a:r>
            <a:r>
              <a:rPr lang="fr-FR" sz="2400" dirty="0" smtClean="0">
                <a:sym typeface="Wingdings"/>
              </a:rPr>
              <a:t>(+ photocopie de la pièce d’identité de l’élève et celle du parent signataire). </a:t>
            </a:r>
            <a:endParaRPr lang="fr-FR" sz="2400" dirty="0">
              <a:sym typeface="Wingdings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Tx/>
              <a:buAutoNum type="arabicParenR"/>
            </a:pPr>
            <a:r>
              <a:rPr lang="fr-FR" sz="2400" dirty="0">
                <a:sym typeface="Wingdings"/>
              </a:rPr>
              <a:t> </a:t>
            </a:r>
            <a:r>
              <a:rPr lang="fr-FR" sz="2400" dirty="0" smtClean="0">
                <a:sym typeface="Wingdings"/>
              </a:rPr>
              <a:t>Une décharge médicale (document distribué)</a:t>
            </a:r>
            <a:endParaRPr lang="fr-FR" sz="2400" dirty="0"/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16" y="733926"/>
            <a:ext cx="1067363" cy="6713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47" y="552952"/>
            <a:ext cx="1532049" cy="10195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75" y="552952"/>
            <a:ext cx="1662495" cy="10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359</TotalTime>
  <Words>1127</Words>
  <Application>Microsoft Macintosh PowerPoint</Application>
  <PresentationFormat>Grand écran</PresentationFormat>
  <Paragraphs>137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Apple Chancery</vt:lpstr>
      <vt:lpstr>Calibri</vt:lpstr>
      <vt:lpstr>Calibri Light</vt:lpstr>
      <vt:lpstr>Mangal</vt:lpstr>
      <vt:lpstr>Wingdings</vt:lpstr>
      <vt:lpstr>Arial</vt:lpstr>
      <vt:lpstr>Thème Office</vt:lpstr>
      <vt:lpstr>Voyage scolaire en Irlande  de Dublin à Belfast  en avril 2020  </vt:lpstr>
      <vt:lpstr>A propos du voyage</vt:lpstr>
      <vt:lpstr>Notre projet pédagogique </vt:lpstr>
      <vt:lpstr>Un peu d’histoire…..</vt:lpstr>
      <vt:lpstr>Présentation PowerPoint</vt:lpstr>
      <vt:lpstr>Les lieux où nous allons</vt:lpstr>
      <vt:lpstr>Le prix de notre voyage </vt:lpstr>
      <vt:lpstr>Nos actions menées</vt:lpstr>
      <vt:lpstr>Documents obligatoires</vt:lpstr>
      <vt:lpstr>Nos moyens de transports </vt:lpstr>
      <vt:lpstr>Hébergement </vt:lpstr>
      <vt:lpstr>Notre planning, nos activités </vt:lpstr>
      <vt:lpstr>Présentation PowerPoint</vt:lpstr>
      <vt:lpstr>Informations pratiques</vt:lpstr>
      <vt:lpstr>Contacts et communications avec les élèves en Irlande 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scolaire en Irlande  de Dublin à Belfast </dc:title>
  <dc:creator>Utilisateur de Microsoft Office</dc:creator>
  <cp:lastModifiedBy>Utilisateur de Microsoft Office</cp:lastModifiedBy>
  <cp:revision>69</cp:revision>
  <dcterms:created xsi:type="dcterms:W3CDTF">2019-11-27T06:44:33Z</dcterms:created>
  <dcterms:modified xsi:type="dcterms:W3CDTF">2019-12-03T14:24:20Z</dcterms:modified>
</cp:coreProperties>
</file>